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6" r:id="rId3"/>
    <p:sldId id="268" r:id="rId4"/>
    <p:sldId id="267" r:id="rId5"/>
    <p:sldId id="262" r:id="rId6"/>
  </p:sldIdLst>
  <p:sldSz cx="9906000" cy="6858000" type="A4"/>
  <p:notesSz cx="6799263" cy="99298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8FF"/>
    <a:srgbClr val="CCECFF"/>
    <a:srgbClr val="00B0F0"/>
    <a:srgbClr val="005696"/>
    <a:srgbClr val="2ABDF2"/>
    <a:srgbClr val="3A92B2"/>
    <a:srgbClr val="84C1F8"/>
    <a:srgbClr val="75B9F7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4" autoAdjust="0"/>
  </p:normalViewPr>
  <p:slideViewPr>
    <p:cSldViewPr>
      <p:cViewPr varScale="1">
        <p:scale>
          <a:sx n="99" d="100"/>
          <a:sy n="99" d="100"/>
        </p:scale>
        <p:origin x="90" y="15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13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4F0F789-1A97-43C8-AB6A-26E35FD100F3}" type="datetimeFigureOut">
              <a:rPr lang="en-GB" smtClean="0"/>
              <a:t>06/09/2021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9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08F0AF9B-80F2-4FEB-8C80-FA5D28B344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384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6AE9A6A-00ED-4126-B3E0-DF58184431B7}" type="datetimeFigureOut">
              <a:rPr lang="en-GB" smtClean="0"/>
              <a:t>06/09/2021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16464"/>
            <a:ext cx="5440363" cy="44688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9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B4814A8-E0AC-4592-97EF-47B6C8B0DE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50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4814A8-E0AC-4592-97EF-47B6C8B0DE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68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DEFF-624C-4041-B7E3-721419DAF9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43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CD03-5283-4BD9-BCF1-D359CAA051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03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02E-3B53-45F0-B139-B345729510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12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A42D-C075-4D4C-8277-BB580ECCA2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30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B89D-6CDC-41B0-84EE-2C3D8F5FCE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1A266-01C3-4B56-93E4-85B3D4AF74F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75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BFEF8-CE1C-43B2-B830-C502C55BE6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5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1553-501C-4433-AC26-BFA9F309ED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45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169-9E7B-496E-A7EE-7D64A468AED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76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8678-C1E7-4919-9013-61502DFC27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38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E28A-16B0-47C2-8486-50E1E2610B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4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8E0A369-E564-4871-BBD2-31DAA23CC32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termediaryteam@centraltrust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123031" y="115889"/>
            <a:ext cx="9659938" cy="6553472"/>
          </a:xfrm>
          <a:prstGeom prst="roundRect">
            <a:avLst>
              <a:gd name="adj" fmla="val 3880"/>
            </a:avLst>
          </a:prstGeom>
          <a:solidFill>
            <a:schemeClr val="bg1">
              <a:alpha val="0"/>
            </a:schemeClr>
          </a:solidFill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2063" name="Text Box 68"/>
          <p:cNvSpPr txBox="1">
            <a:spLocks noChangeArrowheads="1"/>
          </p:cNvSpPr>
          <p:nvPr/>
        </p:nvSpPr>
        <p:spPr bwMode="auto">
          <a:xfrm>
            <a:off x="272480" y="4284385"/>
            <a:ext cx="18365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/>
            <a:r>
              <a:rPr lang="en-GB" sz="1600" b="1" dirty="0" smtClean="0">
                <a:solidFill>
                  <a:srgbClr val="00B0F0"/>
                </a:solidFill>
              </a:rPr>
              <a:t>Mortgage Desk</a:t>
            </a:r>
          </a:p>
          <a:p>
            <a:pPr algn="r" eaLnBrk="1" hangingPunct="1"/>
            <a:r>
              <a:rPr lang="en-GB" sz="1600" b="1" dirty="0" smtClean="0">
                <a:solidFill>
                  <a:srgbClr val="00B0F0"/>
                </a:solidFill>
              </a:rPr>
              <a:t>Contact Details</a:t>
            </a:r>
            <a:endParaRPr lang="en-GB" sz="1600" b="1" dirty="0">
              <a:solidFill>
                <a:srgbClr val="00B0F0"/>
              </a:solidFill>
            </a:endParaRPr>
          </a:p>
        </p:txBody>
      </p:sp>
      <p:sp>
        <p:nvSpPr>
          <p:cNvPr id="2066" name="Text Box 71"/>
          <p:cNvSpPr txBox="1">
            <a:spLocks noChangeArrowheads="1"/>
          </p:cNvSpPr>
          <p:nvPr/>
        </p:nvSpPr>
        <p:spPr bwMode="auto">
          <a:xfrm>
            <a:off x="2174156" y="4293096"/>
            <a:ext cx="4291012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en-GB" sz="1600" dirty="0"/>
              <a:t>Please contact us for referrals or case queries on:</a:t>
            </a:r>
          </a:p>
          <a:p>
            <a:pPr algn="l" eaLnBrk="1" hangingPunct="1"/>
            <a:r>
              <a:rPr lang="en-GB" sz="1600" dirty="0"/>
              <a:t>Phone: </a:t>
            </a:r>
            <a:r>
              <a:rPr lang="en-GB" sz="1600" b="1" smtClean="0"/>
              <a:t>0800 032 5282</a:t>
            </a:r>
            <a:endParaRPr lang="en-GB" sz="1600" b="1" dirty="0"/>
          </a:p>
          <a:p>
            <a:pPr algn="l" eaLnBrk="1" hangingPunct="1"/>
            <a:r>
              <a:rPr lang="en-GB" sz="1600" dirty="0"/>
              <a:t>Email: </a:t>
            </a:r>
            <a:r>
              <a:rPr lang="en-GB" sz="1600" dirty="0" smtClean="0">
                <a:hlinkClick r:id="rId2"/>
              </a:rPr>
              <a:t>mortgagedesk@mercantiletrust.co.uk</a:t>
            </a:r>
            <a:endParaRPr lang="en-GB" sz="1600" dirty="0"/>
          </a:p>
          <a:p>
            <a:pPr algn="l" eaLnBrk="1" hangingPunct="1"/>
            <a:endParaRPr lang="en-GB" sz="1600" dirty="0"/>
          </a:p>
          <a:p>
            <a:pPr algn="l" eaLnBrk="1" hangingPunct="1"/>
            <a:r>
              <a:rPr lang="en-GB" sz="1200" b="1" dirty="0"/>
              <a:t>Office Address </a:t>
            </a:r>
            <a:r>
              <a:rPr lang="en-GB" sz="1200" dirty="0"/>
              <a:t>:</a:t>
            </a:r>
          </a:p>
          <a:p>
            <a:pPr algn="l" eaLnBrk="1" hangingPunct="1"/>
            <a:r>
              <a:rPr lang="en-GB" sz="1200" dirty="0"/>
              <a:t>2</a:t>
            </a:r>
            <a:r>
              <a:rPr lang="en-GB" sz="1200" baseline="30000" dirty="0"/>
              <a:t>nd</a:t>
            </a:r>
            <a:r>
              <a:rPr lang="en-GB" sz="1200" dirty="0"/>
              <a:t> Floor </a:t>
            </a:r>
            <a:r>
              <a:rPr lang="en-GB" sz="1200" dirty="0" err="1"/>
              <a:t>Cassiobury</a:t>
            </a:r>
            <a:r>
              <a:rPr lang="en-GB" sz="1200" dirty="0"/>
              <a:t> House</a:t>
            </a:r>
          </a:p>
          <a:p>
            <a:pPr algn="l" eaLnBrk="1" hangingPunct="1"/>
            <a:r>
              <a:rPr lang="en-GB" sz="1200" dirty="0"/>
              <a:t>11-19 Station Road</a:t>
            </a:r>
          </a:p>
          <a:p>
            <a:pPr algn="l" eaLnBrk="1" hangingPunct="1"/>
            <a:r>
              <a:rPr lang="en-GB" sz="1200" dirty="0"/>
              <a:t>Watford</a:t>
            </a:r>
          </a:p>
          <a:p>
            <a:pPr algn="l" eaLnBrk="1" hangingPunct="1"/>
            <a:r>
              <a:rPr lang="en-GB" sz="1200" dirty="0"/>
              <a:t>Hertfordshire</a:t>
            </a:r>
          </a:p>
          <a:p>
            <a:pPr algn="l" eaLnBrk="1" hangingPunct="1"/>
            <a:r>
              <a:rPr lang="en-GB" sz="1200" dirty="0"/>
              <a:t>WD17 1AP</a:t>
            </a:r>
          </a:p>
        </p:txBody>
      </p:sp>
      <p:sp>
        <p:nvSpPr>
          <p:cNvPr id="35" name="Text Box 13"/>
          <p:cNvSpPr txBox="1">
            <a:spLocks noChangeArrowheads="1"/>
          </p:cNvSpPr>
          <p:nvPr/>
        </p:nvSpPr>
        <p:spPr bwMode="gray">
          <a:xfrm>
            <a:off x="707912" y="2403810"/>
            <a:ext cx="7519987" cy="146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69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699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699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GB" sz="2800" dirty="0" smtClean="0">
                <a:latin typeface="Calibri" pitchFamily="34" charset="0"/>
              </a:rPr>
              <a:t>Non-Regulated Bridging Products Matrix</a:t>
            </a:r>
            <a:endParaRPr lang="en-GB" sz="2800" dirty="0">
              <a:latin typeface="Calibri" pitchFamily="34" charset="0"/>
            </a:endParaRPr>
          </a:p>
          <a:p>
            <a:pPr algn="l">
              <a:spcBef>
                <a:spcPct val="25000"/>
              </a:spcBef>
            </a:pPr>
            <a:r>
              <a:rPr lang="en-US" sz="1200" dirty="0" smtClean="0">
                <a:latin typeface="Calibri" pitchFamily="34" charset="0"/>
              </a:rPr>
              <a:t>England, Wales and Mainland Scotland </a:t>
            </a:r>
          </a:p>
          <a:p>
            <a:pPr algn="l">
              <a:spcBef>
                <a:spcPct val="25000"/>
              </a:spcBef>
            </a:pPr>
            <a:r>
              <a:rPr lang="en-US" sz="1200" dirty="0" smtClean="0">
                <a:latin typeface="Calibri" pitchFamily="34" charset="0"/>
              </a:rPr>
              <a:t>V.8</a:t>
            </a:r>
            <a:r>
              <a:rPr lang="en-US" sz="1200" smtClean="0">
                <a:latin typeface="Calibri" pitchFamily="34" charset="0"/>
              </a:rPr>
              <a:t>, August </a:t>
            </a:r>
            <a:r>
              <a:rPr lang="en-US" sz="1200" dirty="0" smtClean="0">
                <a:latin typeface="Calibri" pitchFamily="34" charset="0"/>
              </a:rPr>
              <a:t>2021</a:t>
            </a:r>
            <a:endParaRPr lang="en-US" sz="1200" dirty="0">
              <a:latin typeface="Calibri" pitchFamily="34" charset="0"/>
            </a:endParaRPr>
          </a:p>
          <a:p>
            <a:pPr algn="l">
              <a:spcBef>
                <a:spcPct val="25000"/>
              </a:spcBef>
            </a:pPr>
            <a:r>
              <a:rPr lang="en-US" sz="1200" dirty="0" smtClean="0">
                <a:latin typeface="Calibri" pitchFamily="34" charset="0"/>
              </a:rPr>
              <a:t>For Approved Introducers Use Only</a:t>
            </a:r>
          </a:p>
          <a:p>
            <a:pPr algn="l">
              <a:spcBef>
                <a:spcPct val="25000"/>
              </a:spcBef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6674978"/>
            <a:ext cx="895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600" dirty="0" smtClean="0">
                <a:latin typeface="Arial" charset="0"/>
              </a:rPr>
              <a:t>V.8 – August 2021</a:t>
            </a:r>
            <a:endParaRPr lang="en-GB" sz="600" dirty="0">
              <a:latin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918892" y="6669360"/>
            <a:ext cx="895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GB" sz="600" dirty="0" smtClean="0">
                <a:latin typeface="Arial" charset="0"/>
              </a:rPr>
              <a:t>Page 1 of 5</a:t>
            </a:r>
            <a:endParaRPr lang="en-GB" sz="600" dirty="0"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6632"/>
            <a:ext cx="4680520" cy="1916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28464" y="116632"/>
            <a:ext cx="9649072" cy="6480720"/>
          </a:xfrm>
          <a:prstGeom prst="roundRect">
            <a:avLst>
              <a:gd name="adj" fmla="val 2628"/>
            </a:avLst>
          </a:prstGeom>
          <a:solidFill>
            <a:schemeClr val="bg1">
              <a:alpha val="0"/>
            </a:schemeClr>
          </a:solidFill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7" name="AutoShape 72"/>
          <p:cNvSpPr>
            <a:spLocks noChangeArrowheads="1"/>
          </p:cNvSpPr>
          <p:nvPr/>
        </p:nvSpPr>
        <p:spPr bwMode="auto">
          <a:xfrm>
            <a:off x="2035974" y="980728"/>
            <a:ext cx="6048672" cy="2659250"/>
          </a:xfrm>
          <a:prstGeom prst="roundRect">
            <a:avLst>
              <a:gd name="adj" fmla="val 4097"/>
            </a:avLst>
          </a:prstGeom>
          <a:gradFill>
            <a:gsLst>
              <a:gs pos="0">
                <a:srgbClr val="00B0F0"/>
              </a:gs>
              <a:gs pos="50000">
                <a:srgbClr val="84C1F8">
                  <a:tint val="44500"/>
                  <a:satMod val="160000"/>
                </a:srgbClr>
              </a:gs>
              <a:gs pos="100000">
                <a:srgbClr val="84C1F8">
                  <a:tint val="23500"/>
                  <a:satMod val="160000"/>
                </a:srgbClr>
              </a:gs>
            </a:gsLst>
            <a:lin ang="0" scaled="1"/>
          </a:gra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2144688" y="1052736"/>
            <a:ext cx="2841655" cy="2503992"/>
          </a:xfrm>
          <a:prstGeom prst="roundRect">
            <a:avLst>
              <a:gd name="adj" fmla="val 1636"/>
            </a:avLst>
          </a:prstGeom>
          <a:solidFill>
            <a:schemeClr val="bg1"/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5097016" y="1052736"/>
            <a:ext cx="2915622" cy="2503992"/>
          </a:xfrm>
          <a:prstGeom prst="roundRect">
            <a:avLst>
              <a:gd name="adj" fmla="val 1636"/>
            </a:avLst>
          </a:prstGeom>
          <a:solidFill>
            <a:schemeClr val="bg1"/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38922"/>
              </p:ext>
            </p:extLst>
          </p:nvPr>
        </p:nvGraphicFramePr>
        <p:xfrm>
          <a:off x="416496" y="1186288"/>
          <a:ext cx="1368152" cy="23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22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</a:t>
                      </a:r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17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LTV (gross)</a:t>
                      </a:r>
                      <a:endParaRPr lang="en-GB" sz="9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7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size (Net)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0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Monthly Interest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4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Lender fee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982714"/>
                  </a:ext>
                </a:extLst>
              </a:tr>
              <a:tr h="3744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Commission</a:t>
                      </a:r>
                    </a:p>
                    <a:p>
                      <a:pPr algn="ctr"/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4167"/>
                  </a:ext>
                </a:extLst>
              </a:tr>
            </a:tbl>
          </a:graphicData>
        </a:graphic>
      </p:graphicFrame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128464" y="116632"/>
            <a:ext cx="9633514" cy="55785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Residential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Bridging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Non</a:t>
            </a:r>
            <a:r>
              <a:rPr lang="en-GB" sz="1300" noProof="0" dirty="0" smtClean="0"/>
              <a:t>-Regulated applications only</a:t>
            </a:r>
            <a:endParaRPr kumimoji="0" lang="en-GB" sz="130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8918892" y="6669360"/>
            <a:ext cx="895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 2 of 5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205" y="6626643"/>
            <a:ext cx="895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V.8 – August</a:t>
            </a:r>
            <a:r>
              <a:rPr kumimoji="0" lang="en-GB" sz="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2021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6" name="AutoShape 79"/>
          <p:cNvSpPr>
            <a:spLocks noChangeArrowheads="1"/>
          </p:cNvSpPr>
          <p:nvPr/>
        </p:nvSpPr>
        <p:spPr bwMode="auto">
          <a:xfrm>
            <a:off x="6568293" y="3789041"/>
            <a:ext cx="2993219" cy="576064"/>
          </a:xfrm>
          <a:prstGeom prst="roundRect">
            <a:avLst>
              <a:gd name="adj" fmla="val 3372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Status Units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7" name="AutoShape 80"/>
          <p:cNvSpPr>
            <a:spLocks noChangeArrowheads="1"/>
          </p:cNvSpPr>
          <p:nvPr/>
        </p:nvSpPr>
        <p:spPr bwMode="auto">
          <a:xfrm>
            <a:off x="6568293" y="4077072"/>
            <a:ext cx="2993219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per mortgage/secured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oan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rrear in last 12 m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Must miss a full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calendar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month,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part months arrears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default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CCJ 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 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ccard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/unsecured loan/utility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down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ccounts that are currently 2 or fewer payments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down, irrelevant of the previous account conduct 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mail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rder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and </a:t>
            </a:r>
            <a:r>
              <a:rPr kumimoji="0" lang="en-GB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omms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 a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dverse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discharged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ankrupts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 3 years old</a:t>
            </a:r>
          </a:p>
          <a:p>
            <a:pPr marL="171450" lvl="0" indent="-171450" algn="l">
              <a:buBlip>
                <a:blip r:embed="rId2"/>
              </a:buBlip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</a:t>
            </a:r>
            <a:r>
              <a:rPr lang="en-GB" sz="950" dirty="0">
                <a:solidFill>
                  <a:srgbClr val="00B0F0"/>
                </a:solidFill>
              </a:rPr>
              <a:t>IVAs </a:t>
            </a:r>
            <a:endParaRPr lang="en-GB" sz="950" dirty="0" smtClean="0">
              <a:solidFill>
                <a:srgbClr val="00B0F0"/>
              </a:solidFill>
            </a:endParaRPr>
          </a:p>
          <a:p>
            <a:pPr lvl="0" algn="l"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Note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Must be maintained, UTD and being settled with loan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2" name="AutoShape 79"/>
          <p:cNvSpPr>
            <a:spLocks noChangeArrowheads="1"/>
          </p:cNvSpPr>
          <p:nvPr/>
        </p:nvSpPr>
        <p:spPr bwMode="auto">
          <a:xfrm>
            <a:off x="288039" y="3789040"/>
            <a:ext cx="6192687" cy="493611"/>
          </a:xfrm>
          <a:prstGeom prst="roundRect">
            <a:avLst>
              <a:gd name="adj" fmla="val 3640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Product Headlines – No works other than general redecoration</a:t>
            </a:r>
          </a:p>
        </p:txBody>
      </p:sp>
      <p:sp>
        <p:nvSpPr>
          <p:cNvPr id="43" name="AutoShape 80"/>
          <p:cNvSpPr>
            <a:spLocks noChangeArrowheads="1"/>
          </p:cNvSpPr>
          <p:nvPr/>
        </p:nvSpPr>
        <p:spPr bwMode="auto">
          <a:xfrm>
            <a:off x="288039" y="4077072"/>
            <a:ext cx="6192687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 numCol="2"/>
          <a:lstStyle/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Min 18 years of age, term must end by 80</a:t>
            </a:r>
            <a:r>
              <a:rPr lang="en-GB" sz="1000" baseline="30000" dirty="0" smtClean="0">
                <a:solidFill>
                  <a:srgbClr val="00B0F0"/>
                </a:solidFill>
              </a:rPr>
              <a:t>th</a:t>
            </a:r>
            <a:r>
              <a:rPr lang="en-GB" sz="1000" dirty="0" smtClean="0">
                <a:solidFill>
                  <a:srgbClr val="00B0F0"/>
                </a:solidFill>
              </a:rPr>
              <a:t> Birthday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Individual or Corporate applications welcome, no rate loading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Max 10% Introducer Fee (£10,000 max) calculated on net loan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Rolled or Serviced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Proof of exit required</a:t>
            </a:r>
          </a:p>
          <a:p>
            <a:pPr algn="l"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LTV (Gross) Lower OMV/PP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Default Rate – 3% of opening balance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Early Repayment Charge – None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Daily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53349"/>
              </p:ext>
            </p:extLst>
          </p:nvPr>
        </p:nvGraphicFramePr>
        <p:xfrm>
          <a:off x="2144688" y="1052736"/>
          <a:ext cx="2808312" cy="248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>
                  <a:extLst>
                    <a:ext uri="{9D8B030D-6E8A-4147-A177-3AD203B41FA5}">
                      <a16:colId xmlns:a16="http://schemas.microsoft.com/office/drawing/2014/main" val="526091359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3010438222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1833605152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3528737607"/>
                    </a:ext>
                  </a:extLst>
                </a:gridCol>
              </a:tblGrid>
              <a:tr h="31333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– Status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50000">
                          <a:srgbClr val="84C1F8">
                            <a:tint val="44500"/>
                            <a:satMod val="160000"/>
                          </a:srgbClr>
                        </a:gs>
                        <a:gs pos="100000">
                          <a:srgbClr val="84C1F8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4251"/>
                  </a:ext>
                </a:extLst>
              </a:tr>
              <a:tr h="4941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GB" sz="1000" b="1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15741"/>
                  </a:ext>
                </a:extLst>
              </a:tr>
              <a:tr h="219337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13420"/>
                  </a:ext>
                </a:extLst>
              </a:tr>
              <a:tr h="34467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£25,000-£49,999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£50,000- £500,000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£49,999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£250,000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0897"/>
                  </a:ext>
                </a:extLst>
              </a:tr>
              <a:tr h="2635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8903"/>
                  </a:ext>
                </a:extLst>
              </a:tr>
              <a:tr h="2522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– 12 months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01545"/>
                  </a:ext>
                </a:extLst>
              </a:tr>
              <a:tr h="2960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 of net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44936"/>
                  </a:ext>
                </a:extLst>
              </a:tr>
              <a:tr h="30446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 of net loan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381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1541849" cy="526935"/>
          </a:xfrm>
          <a:prstGeom prst="rect">
            <a:avLst/>
          </a:prstGeom>
        </p:spPr>
      </p:pic>
      <p:sp>
        <p:nvSpPr>
          <p:cNvPr id="32" name="AutoShape 72"/>
          <p:cNvSpPr>
            <a:spLocks noChangeArrowheads="1"/>
          </p:cNvSpPr>
          <p:nvPr/>
        </p:nvSpPr>
        <p:spPr bwMode="auto">
          <a:xfrm>
            <a:off x="416496" y="1268760"/>
            <a:ext cx="1368152" cy="2304256"/>
          </a:xfrm>
          <a:prstGeom prst="roundRect">
            <a:avLst>
              <a:gd name="adj" fmla="val 1636"/>
            </a:avLst>
          </a:prstGeom>
          <a:solidFill>
            <a:schemeClr val="bg1">
              <a:alpha val="0"/>
            </a:schemeClr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612577"/>
              </p:ext>
            </p:extLst>
          </p:nvPr>
        </p:nvGraphicFramePr>
        <p:xfrm>
          <a:off x="5097016" y="1052736"/>
          <a:ext cx="2880320" cy="249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52609135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01043822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3360515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28737607"/>
                    </a:ext>
                  </a:extLst>
                </a:gridCol>
              </a:tblGrid>
              <a:tr h="31455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– Status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50000">
                          <a:srgbClr val="84C1F8">
                            <a:tint val="44500"/>
                            <a:satMod val="160000"/>
                          </a:srgbClr>
                        </a:gs>
                        <a:gs pos="100000">
                          <a:srgbClr val="84C1F8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4251"/>
                  </a:ext>
                </a:extLst>
              </a:tr>
              <a:tr h="4960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GB" sz="1000" b="1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15741"/>
                  </a:ext>
                </a:extLst>
              </a:tr>
              <a:tr h="220186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13420"/>
                  </a:ext>
                </a:extLst>
              </a:tr>
              <a:tr h="34600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£25,000-£49,999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£50,000- £500,000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£49,999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£250,000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0897"/>
                  </a:ext>
                </a:extLst>
              </a:tr>
              <a:tr h="2645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8903"/>
                  </a:ext>
                </a:extLst>
              </a:tr>
              <a:tr h="253273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– 12 months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01545"/>
                  </a:ext>
                </a:extLst>
              </a:tr>
              <a:tr h="297184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 of net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44936"/>
                  </a:ext>
                </a:extLst>
              </a:tr>
              <a:tr h="305638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 of net loan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3818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3521632" y="2094344"/>
            <a:ext cx="0" cy="576064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519592" y="2094344"/>
            <a:ext cx="0" cy="589156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6509128" y="1365472"/>
            <a:ext cx="8792" cy="495264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512840" y="1375936"/>
            <a:ext cx="0" cy="504056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8874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28464" y="116632"/>
            <a:ext cx="9685778" cy="6480720"/>
          </a:xfrm>
          <a:prstGeom prst="roundRect">
            <a:avLst>
              <a:gd name="adj" fmla="val 2628"/>
            </a:avLst>
          </a:prstGeom>
          <a:solidFill>
            <a:srgbClr val="CCECFF">
              <a:alpha val="0"/>
            </a:srgbClr>
          </a:solidFill>
          <a:ln w="31750">
            <a:solidFill>
              <a:srgbClr val="A7D8FF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7" name="AutoShape 72"/>
          <p:cNvSpPr>
            <a:spLocks noChangeArrowheads="1"/>
          </p:cNvSpPr>
          <p:nvPr/>
        </p:nvSpPr>
        <p:spPr bwMode="auto">
          <a:xfrm>
            <a:off x="2144688" y="908720"/>
            <a:ext cx="6048672" cy="2659250"/>
          </a:xfrm>
          <a:prstGeom prst="roundRect">
            <a:avLst>
              <a:gd name="adj" fmla="val 4097"/>
            </a:avLst>
          </a:prstGeom>
          <a:gradFill>
            <a:gsLst>
              <a:gs pos="0">
                <a:srgbClr val="00B0F0"/>
              </a:gs>
              <a:gs pos="50000">
                <a:srgbClr val="84C1F8">
                  <a:tint val="44500"/>
                  <a:satMod val="160000"/>
                </a:srgbClr>
              </a:gs>
              <a:gs pos="100000">
                <a:srgbClr val="84C1F8">
                  <a:tint val="23500"/>
                  <a:satMod val="160000"/>
                </a:srgbClr>
              </a:gs>
            </a:gsLst>
            <a:lin ang="0" scaled="1"/>
          </a:gra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20825"/>
              </p:ext>
            </p:extLst>
          </p:nvPr>
        </p:nvGraphicFramePr>
        <p:xfrm>
          <a:off x="416496" y="1124744"/>
          <a:ext cx="1368152" cy="23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22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</a:t>
                      </a:r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17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LTV (gross)</a:t>
                      </a:r>
                      <a:endParaRPr lang="en-GB" sz="9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7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size (Net)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0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Monthly Interest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4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Lender fee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982714"/>
                  </a:ext>
                </a:extLst>
              </a:tr>
              <a:tr h="3744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Commission</a:t>
                      </a:r>
                    </a:p>
                    <a:p>
                      <a:pPr algn="ctr"/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4167"/>
                  </a:ext>
                </a:extLst>
              </a:tr>
            </a:tbl>
          </a:graphicData>
        </a:graphic>
      </p:graphicFrame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116632"/>
            <a:ext cx="9633514" cy="55785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Light </a:t>
            </a:r>
            <a:r>
              <a:rPr lang="en-GB" sz="2000" dirty="0" smtClean="0">
                <a:solidFill>
                  <a:srgbClr val="000000"/>
                </a:solidFill>
              </a:rPr>
              <a:t>Refurb Residential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Bridging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Non</a:t>
            </a:r>
            <a:r>
              <a:rPr lang="en-GB" sz="1300" noProof="0" dirty="0" smtClean="0"/>
              <a:t>-Regulated applications only</a:t>
            </a:r>
            <a:endParaRPr kumimoji="0" lang="en-GB" sz="130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8918892" y="6669360"/>
            <a:ext cx="895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 3 of 5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205" y="6626643"/>
            <a:ext cx="895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V.8 – August</a:t>
            </a:r>
            <a:r>
              <a:rPr kumimoji="0" lang="en-GB" sz="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2021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2216696" y="980728"/>
            <a:ext cx="2878361" cy="2503992"/>
          </a:xfrm>
          <a:prstGeom prst="roundRect">
            <a:avLst>
              <a:gd name="adj" fmla="val 1636"/>
            </a:avLst>
          </a:prstGeom>
          <a:solidFill>
            <a:schemeClr val="bg1"/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5" name="AutoShape 72"/>
          <p:cNvSpPr>
            <a:spLocks noChangeArrowheads="1"/>
          </p:cNvSpPr>
          <p:nvPr/>
        </p:nvSpPr>
        <p:spPr bwMode="auto">
          <a:xfrm>
            <a:off x="5169024" y="980728"/>
            <a:ext cx="2952328" cy="2503992"/>
          </a:xfrm>
          <a:prstGeom prst="roundRect">
            <a:avLst>
              <a:gd name="adj" fmla="val 1636"/>
            </a:avLst>
          </a:prstGeom>
          <a:solidFill>
            <a:schemeClr val="bg1"/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AutoShape 79"/>
          <p:cNvSpPr>
            <a:spLocks noChangeArrowheads="1"/>
          </p:cNvSpPr>
          <p:nvPr/>
        </p:nvSpPr>
        <p:spPr bwMode="auto">
          <a:xfrm>
            <a:off x="6640301" y="3789041"/>
            <a:ext cx="2993219" cy="576064"/>
          </a:xfrm>
          <a:prstGeom prst="roundRect">
            <a:avLst>
              <a:gd name="adj" fmla="val 3372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Status Units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7" name="AutoShape 80"/>
          <p:cNvSpPr>
            <a:spLocks noChangeArrowheads="1"/>
          </p:cNvSpPr>
          <p:nvPr/>
        </p:nvSpPr>
        <p:spPr bwMode="auto">
          <a:xfrm>
            <a:off x="6640301" y="4077072"/>
            <a:ext cx="2993219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per mortgage/secured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oan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rrear in last 12 m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Must miss a full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calendar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month,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part months arrears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default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CCJ 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 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ccard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/unsecured loan/utility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down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ccounts that are currently 2 or fewer payments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down, irrelevant of the previous account conduct 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mail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rder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and </a:t>
            </a:r>
            <a:r>
              <a:rPr kumimoji="0" lang="en-GB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omms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 a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dverse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discharged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ankrupts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 3 years old</a:t>
            </a:r>
          </a:p>
          <a:p>
            <a:pPr marL="171450" lvl="0" indent="-171450" algn="l">
              <a:buBlip>
                <a:blip r:embed="rId2"/>
              </a:buBlip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</a:t>
            </a:r>
            <a:r>
              <a:rPr lang="en-GB" sz="950" dirty="0">
                <a:solidFill>
                  <a:srgbClr val="00B0F0"/>
                </a:solidFill>
              </a:rPr>
              <a:t>IVAs </a:t>
            </a:r>
            <a:endParaRPr lang="en-GB" sz="950" dirty="0" smtClean="0">
              <a:solidFill>
                <a:srgbClr val="00B0F0"/>
              </a:solidFill>
            </a:endParaRPr>
          </a:p>
          <a:p>
            <a:pPr lvl="0" algn="l"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Note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 Must be maintained, UTD and being settled with loan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2" name="AutoShape 79"/>
          <p:cNvSpPr>
            <a:spLocks noChangeArrowheads="1"/>
          </p:cNvSpPr>
          <p:nvPr/>
        </p:nvSpPr>
        <p:spPr bwMode="auto">
          <a:xfrm>
            <a:off x="360047" y="3789040"/>
            <a:ext cx="6192687" cy="493611"/>
          </a:xfrm>
          <a:prstGeom prst="roundRect">
            <a:avLst>
              <a:gd name="adj" fmla="val 3640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Product Headlines </a:t>
            </a:r>
          </a:p>
        </p:txBody>
      </p:sp>
      <p:sp>
        <p:nvSpPr>
          <p:cNvPr id="43" name="AutoShape 80"/>
          <p:cNvSpPr>
            <a:spLocks noChangeArrowheads="1"/>
          </p:cNvSpPr>
          <p:nvPr/>
        </p:nvSpPr>
        <p:spPr bwMode="auto">
          <a:xfrm>
            <a:off x="360047" y="4077072"/>
            <a:ext cx="6192687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 numCol="2"/>
          <a:lstStyle/>
          <a:p>
            <a:pPr algn="l"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      Example works allowed:-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Install new kitchen and or bathroom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Replacement windows or doors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Repairs to plastering or exterior rendering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Electrical rewiring and new Plumbing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Must be watertight and utilities connected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Min 18 years of age, term must end by 80</a:t>
            </a:r>
            <a:r>
              <a:rPr lang="en-GB" sz="1000" baseline="30000" dirty="0" smtClean="0">
                <a:solidFill>
                  <a:srgbClr val="00B0F0"/>
                </a:solidFill>
              </a:rPr>
              <a:t>th</a:t>
            </a:r>
            <a:r>
              <a:rPr lang="en-GB" sz="1000" dirty="0" smtClean="0">
                <a:solidFill>
                  <a:srgbClr val="00B0F0"/>
                </a:solidFill>
              </a:rPr>
              <a:t> Birthday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Individual or Corporate applications welcome, no rate loaning.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Max 10% Introducer Fee (£10,000 max) calculated on net loan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Rolled or Serviced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Proof of exit required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LTV (Gross) Lower OMV/PP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Default Rate – 3% of opening balance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Early Repayment Charge – None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Daily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16121"/>
              </p:ext>
            </p:extLst>
          </p:nvPr>
        </p:nvGraphicFramePr>
        <p:xfrm>
          <a:off x="2216696" y="980728"/>
          <a:ext cx="2864356" cy="248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089">
                  <a:extLst>
                    <a:ext uri="{9D8B030D-6E8A-4147-A177-3AD203B41FA5}">
                      <a16:colId xmlns:a16="http://schemas.microsoft.com/office/drawing/2014/main" val="526091359"/>
                    </a:ext>
                  </a:extLst>
                </a:gridCol>
                <a:gridCol w="716089">
                  <a:extLst>
                    <a:ext uri="{9D8B030D-6E8A-4147-A177-3AD203B41FA5}">
                      <a16:colId xmlns:a16="http://schemas.microsoft.com/office/drawing/2014/main" val="3010438222"/>
                    </a:ext>
                  </a:extLst>
                </a:gridCol>
                <a:gridCol w="716089">
                  <a:extLst>
                    <a:ext uri="{9D8B030D-6E8A-4147-A177-3AD203B41FA5}">
                      <a16:colId xmlns:a16="http://schemas.microsoft.com/office/drawing/2014/main" val="1833605152"/>
                    </a:ext>
                  </a:extLst>
                </a:gridCol>
                <a:gridCol w="716089">
                  <a:extLst>
                    <a:ext uri="{9D8B030D-6E8A-4147-A177-3AD203B41FA5}">
                      <a16:colId xmlns:a16="http://schemas.microsoft.com/office/drawing/2014/main" val="3528737607"/>
                    </a:ext>
                  </a:extLst>
                </a:gridCol>
              </a:tblGrid>
              <a:tr h="313339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– Status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50000">
                          <a:srgbClr val="84C1F8">
                            <a:tint val="44500"/>
                            <a:satMod val="160000"/>
                          </a:srgbClr>
                        </a:gs>
                        <a:gs pos="100000">
                          <a:srgbClr val="84C1F8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4251"/>
                  </a:ext>
                </a:extLst>
              </a:tr>
              <a:tr h="4941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GB" sz="1000" b="1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15741"/>
                  </a:ext>
                </a:extLst>
              </a:tr>
              <a:tr h="219337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13420"/>
                  </a:ext>
                </a:extLst>
              </a:tr>
              <a:tr h="34467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£25,000-£49,999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£50,000- £500,000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£49,999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£250,000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0897"/>
                  </a:ext>
                </a:extLst>
              </a:tr>
              <a:tr h="2635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8903"/>
                  </a:ext>
                </a:extLst>
              </a:tr>
              <a:tr h="2522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– 12 months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01545"/>
                  </a:ext>
                </a:extLst>
              </a:tr>
              <a:tr h="29604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 of net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44936"/>
                  </a:ext>
                </a:extLst>
              </a:tr>
              <a:tr h="304460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 of net loan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381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1541849" cy="526935"/>
          </a:xfrm>
          <a:prstGeom prst="rect">
            <a:avLst/>
          </a:prstGeom>
        </p:spPr>
      </p:pic>
      <p:sp>
        <p:nvSpPr>
          <p:cNvPr id="32" name="AutoShape 72"/>
          <p:cNvSpPr>
            <a:spLocks noChangeArrowheads="1"/>
          </p:cNvSpPr>
          <p:nvPr/>
        </p:nvSpPr>
        <p:spPr bwMode="auto">
          <a:xfrm>
            <a:off x="416496" y="1268760"/>
            <a:ext cx="1368152" cy="2304256"/>
          </a:xfrm>
          <a:prstGeom prst="roundRect">
            <a:avLst>
              <a:gd name="adj" fmla="val 1636"/>
            </a:avLst>
          </a:prstGeom>
          <a:solidFill>
            <a:schemeClr val="bg1">
              <a:alpha val="0"/>
            </a:schemeClr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19580"/>
              </p:ext>
            </p:extLst>
          </p:nvPr>
        </p:nvGraphicFramePr>
        <p:xfrm>
          <a:off x="5171769" y="980728"/>
          <a:ext cx="2924732" cy="249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183">
                  <a:extLst>
                    <a:ext uri="{9D8B030D-6E8A-4147-A177-3AD203B41FA5}">
                      <a16:colId xmlns:a16="http://schemas.microsoft.com/office/drawing/2014/main" val="526091359"/>
                    </a:ext>
                  </a:extLst>
                </a:gridCol>
                <a:gridCol w="731183">
                  <a:extLst>
                    <a:ext uri="{9D8B030D-6E8A-4147-A177-3AD203B41FA5}">
                      <a16:colId xmlns:a16="http://schemas.microsoft.com/office/drawing/2014/main" val="3010438222"/>
                    </a:ext>
                  </a:extLst>
                </a:gridCol>
                <a:gridCol w="731183">
                  <a:extLst>
                    <a:ext uri="{9D8B030D-6E8A-4147-A177-3AD203B41FA5}">
                      <a16:colId xmlns:a16="http://schemas.microsoft.com/office/drawing/2014/main" val="1833605152"/>
                    </a:ext>
                  </a:extLst>
                </a:gridCol>
                <a:gridCol w="731183">
                  <a:extLst>
                    <a:ext uri="{9D8B030D-6E8A-4147-A177-3AD203B41FA5}">
                      <a16:colId xmlns:a16="http://schemas.microsoft.com/office/drawing/2014/main" val="3528737607"/>
                    </a:ext>
                  </a:extLst>
                </a:gridCol>
              </a:tblGrid>
              <a:tr h="314551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– Status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50000">
                          <a:srgbClr val="84C1F8">
                            <a:tint val="44500"/>
                            <a:satMod val="160000"/>
                          </a:srgbClr>
                        </a:gs>
                        <a:gs pos="100000">
                          <a:srgbClr val="84C1F8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4251"/>
                  </a:ext>
                </a:extLst>
              </a:tr>
              <a:tr h="49605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GB" sz="1000" b="1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715741"/>
                  </a:ext>
                </a:extLst>
              </a:tr>
              <a:tr h="220186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13420"/>
                  </a:ext>
                </a:extLst>
              </a:tr>
              <a:tr h="34600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£25,000-£49,999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£50,000- £500,000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£25,000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£49,999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£50,000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 £250,000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0897"/>
                  </a:ext>
                </a:extLst>
              </a:tr>
              <a:tr h="2645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8903"/>
                  </a:ext>
                </a:extLst>
              </a:tr>
              <a:tr h="253273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– 12 months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901545"/>
                  </a:ext>
                </a:extLst>
              </a:tr>
              <a:tr h="297184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 of net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444936"/>
                  </a:ext>
                </a:extLst>
              </a:tr>
              <a:tr h="305638">
                <a:tc gridSpan="4"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 of net loan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3818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3639272" y="2015216"/>
            <a:ext cx="0" cy="576064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6637232" y="2015216"/>
            <a:ext cx="0" cy="589156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626768" y="1286344"/>
            <a:ext cx="8792" cy="495264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3630480" y="1305600"/>
            <a:ext cx="0" cy="504056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rgbClr val="A7D8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3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185245" y="188640"/>
            <a:ext cx="9685778" cy="6480720"/>
          </a:xfrm>
          <a:prstGeom prst="roundRect">
            <a:avLst>
              <a:gd name="adj" fmla="val 2628"/>
            </a:avLst>
          </a:prstGeom>
          <a:solidFill>
            <a:schemeClr val="bg1">
              <a:alpha val="0"/>
            </a:schemeClr>
          </a:solidFill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7" name="AutoShape 72"/>
          <p:cNvSpPr>
            <a:spLocks noChangeArrowheads="1"/>
          </p:cNvSpPr>
          <p:nvPr/>
        </p:nvSpPr>
        <p:spPr bwMode="auto">
          <a:xfrm>
            <a:off x="2792760" y="908720"/>
            <a:ext cx="3024336" cy="2659250"/>
          </a:xfrm>
          <a:prstGeom prst="roundRect">
            <a:avLst>
              <a:gd name="adj" fmla="val 4097"/>
            </a:avLst>
          </a:prstGeom>
          <a:gradFill>
            <a:gsLst>
              <a:gs pos="0">
                <a:srgbClr val="00B0F0"/>
              </a:gs>
              <a:gs pos="50000">
                <a:srgbClr val="84C1F8">
                  <a:tint val="44500"/>
                  <a:satMod val="160000"/>
                </a:srgbClr>
              </a:gs>
              <a:gs pos="100000">
                <a:srgbClr val="84C1F8">
                  <a:tint val="23500"/>
                  <a:satMod val="160000"/>
                </a:srgbClr>
              </a:gs>
            </a:gsLst>
            <a:lin ang="0" scaled="1"/>
          </a:gra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86402"/>
              </p:ext>
            </p:extLst>
          </p:nvPr>
        </p:nvGraphicFramePr>
        <p:xfrm>
          <a:off x="704528" y="1124744"/>
          <a:ext cx="1368152" cy="23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2022"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</a:t>
                      </a:r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17">
                <a:tc>
                  <a:txBody>
                    <a:bodyPr/>
                    <a:lstStyle/>
                    <a:p>
                      <a:pPr algn="ctr"/>
                      <a:r>
                        <a:rPr lang="en-GB" sz="9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LTV (gross)</a:t>
                      </a:r>
                      <a:endParaRPr lang="en-GB" sz="900" b="1" u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478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Loan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size (Net)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70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Monthly Interest</a:t>
                      </a:r>
                      <a:r>
                        <a:rPr lang="en-GB" sz="9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147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0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Lender fee</a:t>
                      </a:r>
                      <a:endParaRPr lang="en-GB" sz="9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982714"/>
                  </a:ext>
                </a:extLst>
              </a:tr>
              <a:tr h="374426"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Commission</a:t>
                      </a:r>
                    </a:p>
                    <a:p>
                      <a:pPr algn="ctr"/>
                      <a:endParaRPr lang="en-GB" sz="9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ABD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4167"/>
                  </a:ext>
                </a:extLst>
              </a:tr>
            </a:tbl>
          </a:graphicData>
        </a:graphic>
      </p:graphicFrame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128464" y="116632"/>
            <a:ext cx="9633514" cy="557852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Heavy Refurb Residential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Bridging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Non</a:t>
            </a:r>
            <a:r>
              <a:rPr lang="en-GB" sz="1300" noProof="0" dirty="0" smtClean="0"/>
              <a:t>-Regulated applications only</a:t>
            </a:r>
            <a:endParaRPr kumimoji="0" lang="en-GB" sz="130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8918892" y="6669360"/>
            <a:ext cx="895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 4 of 5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2205" y="6626643"/>
            <a:ext cx="895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V.8 – August</a:t>
            </a:r>
            <a:r>
              <a:rPr kumimoji="0" lang="en-GB" sz="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2021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8" name="AutoShape 72"/>
          <p:cNvSpPr>
            <a:spLocks noChangeArrowheads="1"/>
          </p:cNvSpPr>
          <p:nvPr/>
        </p:nvSpPr>
        <p:spPr bwMode="auto">
          <a:xfrm>
            <a:off x="2864768" y="980728"/>
            <a:ext cx="2878361" cy="2503992"/>
          </a:xfrm>
          <a:prstGeom prst="roundRect">
            <a:avLst>
              <a:gd name="adj" fmla="val 1636"/>
            </a:avLst>
          </a:prstGeom>
          <a:solidFill>
            <a:schemeClr val="bg1"/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6" name="AutoShape 79"/>
          <p:cNvSpPr>
            <a:spLocks noChangeArrowheads="1"/>
          </p:cNvSpPr>
          <p:nvPr/>
        </p:nvSpPr>
        <p:spPr bwMode="auto">
          <a:xfrm>
            <a:off x="6696750" y="3933057"/>
            <a:ext cx="2993219" cy="576064"/>
          </a:xfrm>
          <a:prstGeom prst="roundRect">
            <a:avLst>
              <a:gd name="adj" fmla="val 3372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Status Units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7" name="AutoShape 80"/>
          <p:cNvSpPr>
            <a:spLocks noChangeArrowheads="1"/>
          </p:cNvSpPr>
          <p:nvPr/>
        </p:nvSpPr>
        <p:spPr bwMode="auto">
          <a:xfrm>
            <a:off x="6696750" y="4221088"/>
            <a:ext cx="2993219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per mortgage/secured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oan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</a:t>
            </a:r>
            <a:r>
              <a:rPr kumimoji="0" lang="en-GB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rrear in last 12 m</a:t>
            </a: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Must miss a full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calendar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month,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part months arrears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default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CCJ (no max £)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Ignore: &lt;£300, &lt;£3k satisfied, and all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&gt;12 months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old 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nit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per 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ccard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/unsecured loan/utility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down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: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ccounts that are currently 2 or fewer payments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down, irrelevant of the previous account conduct 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mail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rder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and </a:t>
            </a:r>
            <a:r>
              <a:rPr kumimoji="0" lang="en-GB" sz="95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</a:t>
            </a:r>
            <a:r>
              <a:rPr kumimoji="0" lang="en-GB" sz="95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omms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 a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dverse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discharged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</a:t>
            </a:r>
            <a:r>
              <a:rPr kumimoji="0" lang="en-GB" sz="95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ankrupts </a:t>
            </a: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&gt; 3 years old</a:t>
            </a:r>
          </a:p>
          <a:p>
            <a:pPr marL="171450" lvl="0" indent="-171450" algn="l">
              <a:buBlip>
                <a:blip r:embed="rId2"/>
              </a:buBlip>
              <a:defRPr/>
            </a:pPr>
            <a:r>
              <a:rPr kumimoji="0" lang="en-GB" sz="95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Ignore </a:t>
            </a:r>
            <a:r>
              <a:rPr lang="en-GB" sz="950" dirty="0">
                <a:solidFill>
                  <a:srgbClr val="00B0F0"/>
                </a:solidFill>
              </a:rPr>
              <a:t>IVAs (must not be registered against </a:t>
            </a:r>
            <a:r>
              <a:rPr lang="en-GB" sz="950" dirty="0" smtClean="0">
                <a:solidFill>
                  <a:srgbClr val="00B0F0"/>
                </a:solidFill>
              </a:rPr>
              <a:t>the </a:t>
            </a:r>
          </a:p>
          <a:p>
            <a:pPr lvl="0" algn="l">
              <a:defRPr/>
            </a:pPr>
            <a:r>
              <a:rPr lang="en-GB" sz="950" dirty="0">
                <a:solidFill>
                  <a:srgbClr val="00B0F0"/>
                </a:solidFill>
              </a:rPr>
              <a:t> </a:t>
            </a:r>
            <a:r>
              <a:rPr lang="en-GB" sz="950" dirty="0" smtClean="0">
                <a:solidFill>
                  <a:srgbClr val="00B0F0"/>
                </a:solidFill>
              </a:rPr>
              <a:t>      security </a:t>
            </a:r>
            <a:r>
              <a:rPr lang="en-GB" sz="950" dirty="0">
                <a:solidFill>
                  <a:srgbClr val="00B0F0"/>
                </a:solidFill>
              </a:rPr>
              <a:t>address) </a:t>
            </a:r>
            <a:endParaRPr kumimoji="0" lang="en-GB" sz="95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Note: Must be maintained, UTD and being settled with loan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2" name="AutoShape 79"/>
          <p:cNvSpPr>
            <a:spLocks noChangeArrowheads="1"/>
          </p:cNvSpPr>
          <p:nvPr/>
        </p:nvSpPr>
        <p:spPr bwMode="auto">
          <a:xfrm>
            <a:off x="416496" y="3933056"/>
            <a:ext cx="6192687" cy="493611"/>
          </a:xfrm>
          <a:prstGeom prst="roundRect">
            <a:avLst>
              <a:gd name="adj" fmla="val 36404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Product Headlines </a:t>
            </a:r>
          </a:p>
        </p:txBody>
      </p:sp>
      <p:sp>
        <p:nvSpPr>
          <p:cNvPr id="43" name="AutoShape 80"/>
          <p:cNvSpPr>
            <a:spLocks noChangeArrowheads="1"/>
          </p:cNvSpPr>
          <p:nvPr/>
        </p:nvSpPr>
        <p:spPr bwMode="auto">
          <a:xfrm>
            <a:off x="416496" y="4221088"/>
            <a:ext cx="6192687" cy="2269714"/>
          </a:xfrm>
          <a:prstGeom prst="roundRect">
            <a:avLst>
              <a:gd name="adj" fmla="val 2894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0" numCol="2"/>
          <a:lstStyle/>
          <a:p>
            <a:pPr algn="l"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      Example works allowed:-</a:t>
            </a:r>
          </a:p>
          <a:p>
            <a:pPr algn="l">
              <a:defRPr/>
            </a:pPr>
            <a:endParaRPr lang="en-GB" sz="8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The full structural overhaul of a property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The development of one property into more dwellings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The creation of any attic or basement extension or conversion of a property 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Any works that need planning permission – planning permission should have already been obtained and must be provided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Works that require building regulations – no new builds 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Inspection certificates must be provided at regular stages</a:t>
            </a: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algn="l"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Min 18 years of age, term must end by 80</a:t>
            </a:r>
            <a:r>
              <a:rPr lang="en-GB" sz="1000" baseline="30000" dirty="0" smtClean="0">
                <a:solidFill>
                  <a:srgbClr val="00B0F0"/>
                </a:solidFill>
              </a:rPr>
              <a:t>th</a:t>
            </a:r>
            <a:r>
              <a:rPr lang="en-GB" sz="1000" dirty="0" smtClean="0">
                <a:solidFill>
                  <a:srgbClr val="00B0F0"/>
                </a:solidFill>
              </a:rPr>
              <a:t> Birthday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Individual or Corporate applications welcome, no rate loading.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Max 10% Introducer Fee (£10,000 max) calculated on net loan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Rolled or Serviced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Proof of exit required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LTV (Gross) Lower OMV/PP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Default Rate – 3% of opening balance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Early Repayment Charge – None</a:t>
            </a:r>
          </a:p>
          <a:p>
            <a:pPr marL="171450" indent="-171450" algn="l">
              <a:buBlip>
                <a:blip r:embed="rId2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Daily Interest</a:t>
            </a: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 smtClean="0">
              <a:solidFill>
                <a:srgbClr val="00B0F0"/>
              </a:solidFill>
            </a:endParaRPr>
          </a:p>
          <a:p>
            <a:pPr marL="171450" indent="-171450" algn="l">
              <a:buBlip>
                <a:blip r:embed="rId2"/>
              </a:buBlip>
              <a:defRPr/>
            </a:pPr>
            <a:endParaRPr lang="en-GB" sz="1000" dirty="0">
              <a:solidFill>
                <a:srgbClr val="00B0F0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00055"/>
              </p:ext>
            </p:extLst>
          </p:nvPr>
        </p:nvGraphicFramePr>
        <p:xfrm>
          <a:off x="2864768" y="980728"/>
          <a:ext cx="2864356" cy="248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356">
                  <a:extLst>
                    <a:ext uri="{9D8B030D-6E8A-4147-A177-3AD203B41FA5}">
                      <a16:colId xmlns:a16="http://schemas.microsoft.com/office/drawing/2014/main" val="526091359"/>
                    </a:ext>
                  </a:extLst>
                </a:gridCol>
              </a:tblGrid>
              <a:tr h="31333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 – Status</a:t>
                      </a:r>
                      <a:endParaRPr lang="en-GB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00B0F0"/>
                        </a:gs>
                        <a:gs pos="50000">
                          <a:srgbClr val="84C1F8">
                            <a:tint val="44500"/>
                            <a:satMod val="160000"/>
                          </a:srgbClr>
                        </a:gs>
                        <a:gs pos="100000">
                          <a:srgbClr val="84C1F8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16674251"/>
                  </a:ext>
                </a:extLst>
              </a:tr>
              <a:tr h="4941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GB" sz="1000" b="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Charge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715741"/>
                  </a:ext>
                </a:extLst>
              </a:tr>
              <a:tr h="219337">
                <a:tc>
                  <a:txBody>
                    <a:bodyPr/>
                    <a:lstStyle/>
                    <a:p>
                      <a:pPr algn="ctr"/>
                      <a:r>
                        <a:rPr lang="en-GB" sz="800" b="1" i="0" u="none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13420"/>
                  </a:ext>
                </a:extLst>
              </a:tr>
              <a:tr h="34467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£</a:t>
                      </a:r>
                      <a:r>
                        <a:rPr lang="en-GB" sz="1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50,000- £500,000</a:t>
                      </a:r>
                      <a:endParaRPr lang="en-GB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80897"/>
                  </a:ext>
                </a:extLst>
              </a:tr>
              <a:tr h="2635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1.15%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9938903"/>
                  </a:ext>
                </a:extLst>
              </a:tr>
              <a:tr h="2522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– 12 months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901545"/>
                  </a:ext>
                </a:extLst>
              </a:tr>
              <a:tr h="296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3% of net</a:t>
                      </a:r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444936"/>
                  </a:ext>
                </a:extLst>
              </a:tr>
              <a:tr h="304460">
                <a:tc>
                  <a:txBody>
                    <a:bodyPr/>
                    <a:lstStyle/>
                    <a:p>
                      <a:pPr algn="ctr"/>
                      <a:r>
                        <a:rPr lang="en-GB" sz="8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2% of net loan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23818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8640"/>
            <a:ext cx="1541849" cy="526935"/>
          </a:xfrm>
          <a:prstGeom prst="rect">
            <a:avLst/>
          </a:prstGeom>
        </p:spPr>
      </p:pic>
      <p:sp>
        <p:nvSpPr>
          <p:cNvPr id="32" name="AutoShape 72"/>
          <p:cNvSpPr>
            <a:spLocks noChangeArrowheads="1"/>
          </p:cNvSpPr>
          <p:nvPr/>
        </p:nvSpPr>
        <p:spPr bwMode="auto">
          <a:xfrm>
            <a:off x="704528" y="1268760"/>
            <a:ext cx="1368152" cy="2304256"/>
          </a:xfrm>
          <a:prstGeom prst="roundRect">
            <a:avLst>
              <a:gd name="adj" fmla="val 1636"/>
            </a:avLst>
          </a:prstGeom>
          <a:solidFill>
            <a:schemeClr val="bg1">
              <a:alpha val="0"/>
            </a:schemeClr>
          </a:solidFill>
          <a:ln w="31750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8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200472" y="188640"/>
            <a:ext cx="9505056" cy="6480720"/>
          </a:xfrm>
          <a:prstGeom prst="roundRect">
            <a:avLst>
              <a:gd name="adj" fmla="val 4884"/>
            </a:avLst>
          </a:prstGeom>
          <a:solidFill>
            <a:schemeClr val="bg1">
              <a:alpha val="0"/>
            </a:schemeClr>
          </a:solidFill>
          <a:ln w="31750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074" name="AutoShape 26"/>
          <p:cNvSpPr>
            <a:spLocks noChangeArrowheads="1"/>
          </p:cNvSpPr>
          <p:nvPr/>
        </p:nvSpPr>
        <p:spPr bwMode="auto">
          <a:xfrm>
            <a:off x="509327" y="980728"/>
            <a:ext cx="2960972" cy="208823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FFFF"/>
                </a:solidFill>
              </a:rPr>
              <a:t>Introducer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Information</a:t>
            </a:r>
          </a:p>
        </p:txBody>
      </p:sp>
      <p:sp>
        <p:nvSpPr>
          <p:cNvPr id="3075" name="AutoShape 25"/>
          <p:cNvSpPr>
            <a:spLocks noChangeArrowheads="1"/>
          </p:cNvSpPr>
          <p:nvPr/>
        </p:nvSpPr>
        <p:spPr bwMode="auto">
          <a:xfrm>
            <a:off x="3656856" y="980728"/>
            <a:ext cx="2907009" cy="187220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FFFF"/>
                </a:solidFill>
              </a:rPr>
              <a:t>Legal Process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3" name="AutoShape 14"/>
          <p:cNvSpPr>
            <a:spLocks noChangeArrowheads="1"/>
          </p:cNvSpPr>
          <p:nvPr/>
        </p:nvSpPr>
        <p:spPr bwMode="auto">
          <a:xfrm>
            <a:off x="509327" y="3356992"/>
            <a:ext cx="2960501" cy="2880320"/>
          </a:xfrm>
          <a:prstGeom prst="roundRect">
            <a:avLst>
              <a:gd name="adj" fmla="val 14046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Applicant Information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4" name="AutoShape 15"/>
          <p:cNvSpPr>
            <a:spLocks noChangeArrowheads="1"/>
          </p:cNvSpPr>
          <p:nvPr/>
        </p:nvSpPr>
        <p:spPr bwMode="auto">
          <a:xfrm>
            <a:off x="509328" y="3789040"/>
            <a:ext cx="2960500" cy="2448272"/>
          </a:xfrm>
          <a:prstGeom prst="roundRect">
            <a:avLst>
              <a:gd name="adj" fmla="val 3601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E-ID (or proof of ID where ID fails)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Full 3 </a:t>
            </a:r>
            <a:r>
              <a:rPr lang="en-GB" sz="1000" dirty="0" smtClean="0">
                <a:solidFill>
                  <a:srgbClr val="00B0F0"/>
                </a:solidFill>
              </a:rPr>
              <a:t>year proof of UK residency</a:t>
            </a:r>
            <a:endParaRPr kumimoji="0" lang="en-GB" sz="1000" b="0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noProof="0" dirty="0" smtClean="0">
                <a:solidFill>
                  <a:srgbClr val="00B0F0"/>
                </a:solidFill>
              </a:rPr>
              <a:t>Unlimited BTL properties in background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Lower of OMV or purchase price used for LTV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noProof="0" dirty="0" smtClean="0">
                <a:solidFill>
                  <a:srgbClr val="00B0F0"/>
                </a:solidFill>
              </a:rPr>
              <a:t>Mortgage balance on credit search used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 minimum or maximum income £ levels </a:t>
            </a:r>
            <a:endParaRPr kumimoji="0" lang="en-GB" sz="1000" b="0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No ‘Consumer’ Buy to Let accepted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Tenants must not be blood related to the</a:t>
            </a:r>
          </a:p>
          <a:p>
            <a:pPr lvl="0" algn="l">
              <a:defRPr/>
            </a:pPr>
            <a:r>
              <a:rPr lang="en-GB" sz="1000" dirty="0">
                <a:solidFill>
                  <a:srgbClr val="00B0F0"/>
                </a:solidFill>
              </a:rPr>
              <a:t>      applicant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Up to 5 loans per applicant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100% of funds with additional security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Loans for generally any legal purpose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DSS tenants welcome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5" name="AutoShape 16"/>
          <p:cNvSpPr>
            <a:spLocks noChangeArrowheads="1"/>
          </p:cNvSpPr>
          <p:nvPr/>
        </p:nvSpPr>
        <p:spPr bwMode="auto">
          <a:xfrm>
            <a:off x="1136576" y="6309320"/>
            <a:ext cx="7632848" cy="2889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details above represent a summary of key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points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within Mercantile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Trust Limited's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Lending and Product Criteria.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Mercantile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Trust Limited reserves the right to obtain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or request additional information following submission and underwriting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6" name="AutoShape 17"/>
          <p:cNvSpPr>
            <a:spLocks noChangeArrowheads="1"/>
          </p:cNvSpPr>
          <p:nvPr/>
        </p:nvSpPr>
        <p:spPr bwMode="auto">
          <a:xfrm>
            <a:off x="6753225" y="3356992"/>
            <a:ext cx="2664271" cy="2880320"/>
          </a:xfrm>
          <a:prstGeom prst="roundRect">
            <a:avLst>
              <a:gd name="adj" fmla="val 18785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rgbClr val="FFFFFF"/>
                </a:solidFill>
              </a:rPr>
              <a:t>Security Details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7" name="AutoShape 18"/>
          <p:cNvSpPr>
            <a:spLocks noChangeArrowheads="1"/>
          </p:cNvSpPr>
          <p:nvPr/>
        </p:nvSpPr>
        <p:spPr bwMode="auto">
          <a:xfrm>
            <a:off x="6751637" y="980729"/>
            <a:ext cx="2665859" cy="208823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Valuation Reports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8" name="AutoShape 19"/>
          <p:cNvSpPr>
            <a:spLocks noChangeArrowheads="1"/>
          </p:cNvSpPr>
          <p:nvPr/>
        </p:nvSpPr>
        <p:spPr bwMode="auto">
          <a:xfrm>
            <a:off x="3656856" y="3356992"/>
            <a:ext cx="2909340" cy="2880320"/>
          </a:xfrm>
          <a:prstGeom prst="roundRect">
            <a:avLst>
              <a:gd name="adj" fmla="val 12007"/>
            </a:avLst>
          </a:prstGeom>
          <a:solidFill>
            <a:srgbClr val="00B0F0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/>
        </p:spPr>
        <p:txBody>
          <a:bodyPr wrap="none" t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Affordability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89" name="AutoShape 20"/>
          <p:cNvSpPr>
            <a:spLocks noChangeArrowheads="1"/>
          </p:cNvSpPr>
          <p:nvPr/>
        </p:nvSpPr>
        <p:spPr bwMode="auto">
          <a:xfrm>
            <a:off x="3656855" y="3789040"/>
            <a:ext cx="2909341" cy="2448272"/>
          </a:xfrm>
          <a:prstGeom prst="roundRect">
            <a:avLst>
              <a:gd name="adj" fmla="val 2182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noProof="0" dirty="0" smtClean="0">
                <a:solidFill>
                  <a:srgbClr val="00B0F0"/>
                </a:solidFill>
              </a:rPr>
              <a:t>BTL Minimum Income/Rental Cover – 125%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Net Monthly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rental Income vs Mortgage and Secured Loan.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Latest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bank statement required to show latest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net rental income.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BTL </a:t>
            </a: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Surplu</a:t>
            </a:r>
            <a:r>
              <a:rPr lang="en-GB" sz="1000" dirty="0" smtClean="0">
                <a:solidFill>
                  <a:srgbClr val="00B0F0"/>
                </a:solidFill>
              </a:rPr>
              <a:t>s used (serviced only)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noProof="0" dirty="0" smtClean="0">
                <a:solidFill>
                  <a:srgbClr val="00B0F0"/>
                </a:solidFill>
              </a:rPr>
              <a:t>12 month mortgage or rent history required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History can be taken from Residential or Buy to Let Property.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Where applicants are tenants, verified rental history </a:t>
            </a:r>
            <a:endParaRPr lang="en-GB" sz="800" dirty="0">
              <a:solidFill>
                <a:srgbClr val="000000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External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income used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(serviced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only)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Completed affordability calculator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to show coverage of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Shortfall against rental income </a:t>
            </a:r>
            <a:endParaRPr kumimoji="0" lang="en-GB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Self-Employed Income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Acct Cert/ SA </a:t>
            </a:r>
            <a:r>
              <a:rPr kumimoji="0" lang="en-GB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Froms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/</a:t>
            </a:r>
            <a:r>
              <a:rPr kumimoji="0" lang="en-GB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Full Accounts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Affordability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Calculator 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Calculates</a:t>
            </a: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affordability and includes 1% stress rate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Proofs that 3 months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payments can be </a:t>
            </a:r>
            <a:r>
              <a:rPr lang="en-GB" sz="1000" dirty="0" smtClean="0">
                <a:solidFill>
                  <a:srgbClr val="00B0F0"/>
                </a:solidFill>
              </a:rPr>
              <a:t>covered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for untenanted property purchases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0" name="AutoShape 22"/>
          <p:cNvSpPr>
            <a:spLocks noChangeArrowheads="1"/>
          </p:cNvSpPr>
          <p:nvPr/>
        </p:nvSpPr>
        <p:spPr bwMode="auto">
          <a:xfrm>
            <a:off x="6751637" y="1340768"/>
            <a:ext cx="2665859" cy="1944216"/>
          </a:xfrm>
          <a:prstGeom prst="roundRect">
            <a:avLst>
              <a:gd name="adj" fmla="val 3126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Mercantile Trust Valuation report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Valuations carried out by Pure Panel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Management or VAS</a:t>
            </a:r>
            <a:endParaRPr kumimoji="0" lang="en-GB" sz="1000" b="0" i="0" u="none" strike="noStrike" kern="1200" cap="none" spc="0" normalizeH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Full internal Valuation – all cases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baseline="0" dirty="0" smtClean="0">
                <a:solidFill>
                  <a:srgbClr val="00B0F0"/>
                </a:solidFill>
              </a:rPr>
              <a:t>Most constructions</a:t>
            </a:r>
            <a:r>
              <a:rPr lang="en-GB" sz="1000" dirty="0" smtClean="0">
                <a:solidFill>
                  <a:srgbClr val="00B0F0"/>
                </a:solidFill>
              </a:rPr>
              <a:t> generally accepted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1" name="AutoShape 24"/>
          <p:cNvSpPr>
            <a:spLocks noChangeArrowheads="1"/>
          </p:cNvSpPr>
          <p:nvPr/>
        </p:nvSpPr>
        <p:spPr bwMode="auto">
          <a:xfrm>
            <a:off x="3656856" y="1340768"/>
            <a:ext cx="2902961" cy="1944216"/>
          </a:xfrm>
          <a:prstGeom prst="roundRect">
            <a:avLst>
              <a:gd name="adj" fmla="val 3770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All 1</a:t>
            </a:r>
            <a:r>
              <a:rPr kumimoji="0" lang="en-GB" sz="1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st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Charge legal work in England and  Wales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carried out by Veale </a:t>
            </a:r>
            <a:r>
              <a:rPr lang="en-GB" sz="1000" dirty="0" err="1" smtClean="0">
                <a:solidFill>
                  <a:srgbClr val="00B0F0"/>
                </a:solidFill>
              </a:rPr>
              <a:t>Wasborough</a:t>
            </a:r>
            <a:r>
              <a:rPr lang="en-GB" sz="1000" dirty="0" smtClean="0">
                <a:solidFill>
                  <a:srgbClr val="00B0F0"/>
                </a:solidFill>
              </a:rPr>
              <a:t> </a:t>
            </a:r>
            <a:r>
              <a:rPr lang="en-GB" sz="1000" dirty="0" err="1" smtClean="0">
                <a:solidFill>
                  <a:srgbClr val="00B0F0"/>
                </a:solidFill>
              </a:rPr>
              <a:t>Vizards</a:t>
            </a:r>
            <a:r>
              <a:rPr lang="en-GB" sz="1000" dirty="0" smtClean="0">
                <a:solidFill>
                  <a:srgbClr val="00B0F0"/>
                </a:solidFill>
              </a:rPr>
              <a:t>, Pure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    Law LLP or </a:t>
            </a: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Birketts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rPr>
              <a:t>Fee Scale example (BTL Residential EW)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Loans up to £500k=£1,500 * plus Vat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*AST Report= £200 plus Vat per report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*Lease Report = £300 Plus Vat per report</a:t>
            </a:r>
          </a:p>
          <a:p>
            <a:pPr lvl="0"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* LTD Company = £250 Plus Vat  </a:t>
            </a:r>
          </a:p>
          <a:p>
            <a:pPr indent="177800" algn="l">
              <a:defRPr/>
            </a:pPr>
            <a:r>
              <a:rPr lang="en-GB" sz="800" dirty="0" smtClean="0">
                <a:solidFill>
                  <a:srgbClr val="000000"/>
                </a:solidFill>
              </a:rPr>
              <a:t>* Leasehold property =£250 Plus Vat</a:t>
            </a:r>
            <a:endParaRPr lang="en-GB" sz="1000" dirty="0" smtClean="0">
              <a:solidFill>
                <a:srgbClr val="00B0F0"/>
              </a:solidFill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All legal work in Scotland carried out by Wilson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</a:t>
            </a:r>
            <a:r>
              <a:rPr lang="en-GB" sz="1000" dirty="0" err="1" smtClean="0">
                <a:solidFill>
                  <a:srgbClr val="00B0F0"/>
                </a:solidFill>
              </a:rPr>
              <a:t>McKendrick</a:t>
            </a:r>
            <a:endParaRPr lang="en-GB" sz="1000" dirty="0" smtClean="0">
              <a:solidFill>
                <a:srgbClr val="00B0F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1200" cap="none" spc="0" normalizeH="0" baseline="0" noProof="0" dirty="0" smtClean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1200" cap="none" spc="0" normalizeH="0" baseline="0" noProof="0" dirty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1200" cap="none" spc="0" normalizeH="0" baseline="0" noProof="0" dirty="0" smtClean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1200" cap="none" spc="0" normalizeH="0" baseline="0" noProof="0" dirty="0" smtClean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2" name="AutoShape 27"/>
          <p:cNvSpPr>
            <a:spLocks noChangeArrowheads="1"/>
          </p:cNvSpPr>
          <p:nvPr/>
        </p:nvSpPr>
        <p:spPr bwMode="auto">
          <a:xfrm>
            <a:off x="509328" y="1340769"/>
            <a:ext cx="2960971" cy="1944216"/>
          </a:xfrm>
          <a:prstGeom prst="roundRect">
            <a:avLst>
              <a:gd name="adj" fmla="val 2481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Referrals welcomed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 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phone/email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Email: referrals@mercantiletrust.co.uk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 support we offer begins when your sale starts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Scan and email documents for review and guidance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Referrals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responded to within 2 hours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Applications received before 3pm will receive an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update the same day</a:t>
            </a: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1000" dirty="0">
                <a:solidFill>
                  <a:srgbClr val="00B0F0"/>
                </a:solidFill>
              </a:rPr>
              <a:t>O</a:t>
            </a:r>
            <a:r>
              <a:rPr kumimoji="0" lang="en-GB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pening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</a:t>
            </a: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ours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08.00 to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18.00 </a:t>
            </a: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Mon to </a:t>
            </a: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Fri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Commission paid within 24 hours of completion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 dirty="0" smtClean="0">
              <a:ln>
                <a:noFill/>
              </a:ln>
              <a:solidFill>
                <a:srgbClr val="84C1F8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6753225" y="3791284"/>
            <a:ext cx="2664271" cy="2446028"/>
          </a:xfrm>
          <a:prstGeom prst="roundRect">
            <a:avLst>
              <a:gd name="adj" fmla="val 1998"/>
            </a:avLst>
          </a:prstGeom>
          <a:solidFill>
            <a:schemeClr val="bg1"/>
          </a:solidFill>
          <a:ln w="15875" algn="ctr">
            <a:solidFill>
              <a:srgbClr val="00B0F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0" tIns="0"/>
          <a:lstStyle/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Min of 30 Square metres in a property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Min £60k property value</a:t>
            </a:r>
          </a:p>
          <a:p>
            <a:pPr lvl="0" indent="177800" algn="l">
              <a:defRPr/>
            </a:pPr>
            <a:r>
              <a:rPr lang="en-GB" sz="800" dirty="0">
                <a:solidFill>
                  <a:srgbClr val="000000"/>
                </a:solidFill>
              </a:rPr>
              <a:t>Max 65% LTV under £75k</a:t>
            </a:r>
            <a:endParaRPr lang="en-GB" sz="1000" b="1" dirty="0">
              <a:solidFill>
                <a:srgbClr val="000000"/>
              </a:solidFill>
            </a:endParaRP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Max LTV ex-council flats/maisonettes</a:t>
            </a:r>
          </a:p>
          <a:p>
            <a:pPr lvl="0" indent="177800" algn="l">
              <a:defRPr/>
            </a:pPr>
            <a:r>
              <a:rPr lang="en-GB" sz="800" dirty="0">
                <a:solidFill>
                  <a:srgbClr val="000000"/>
                </a:solidFill>
              </a:rPr>
              <a:t>LTV: 75% =&gt; £150k Val, 65% &lt;£150k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Max LTV &gt;£500K properties</a:t>
            </a:r>
          </a:p>
          <a:p>
            <a:pPr lvl="0" indent="177800" algn="l">
              <a:defRPr/>
            </a:pPr>
            <a:r>
              <a:rPr lang="en-GB" sz="800" dirty="0">
                <a:solidFill>
                  <a:srgbClr val="000000"/>
                </a:solidFill>
              </a:rPr>
              <a:t>LTV: 75% =&lt;£1m, 70% £1-1.5m, 65% &gt; £1.5m</a:t>
            </a: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>
                <a:solidFill>
                  <a:srgbClr val="00B0F0"/>
                </a:solidFill>
              </a:rPr>
              <a:t>Max 65% LTV freehold </a:t>
            </a:r>
            <a:r>
              <a:rPr lang="en-GB" sz="1000" dirty="0" smtClean="0">
                <a:solidFill>
                  <a:srgbClr val="00B0F0"/>
                </a:solidFill>
              </a:rPr>
              <a:t>flats</a:t>
            </a:r>
          </a:p>
          <a:p>
            <a:pPr marL="171450" indent="-171450" algn="l">
              <a:buBlip>
                <a:blip r:embed="rId3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Houses in Multiple Occupation accepted</a:t>
            </a:r>
          </a:p>
          <a:p>
            <a:pPr algn="l">
              <a:defRPr/>
            </a:pPr>
            <a:r>
              <a:rPr lang="en-GB" sz="800" dirty="0">
                <a:solidFill>
                  <a:srgbClr val="00B0F0"/>
                </a:solidFill>
              </a:rPr>
              <a:t> </a:t>
            </a:r>
            <a:r>
              <a:rPr lang="en-GB" sz="800" dirty="0" smtClean="0">
                <a:solidFill>
                  <a:srgbClr val="00B0F0"/>
                </a:solidFill>
              </a:rPr>
              <a:t>       </a:t>
            </a:r>
            <a:r>
              <a:rPr lang="en-GB" sz="800" dirty="0" smtClean="0"/>
              <a:t>H</a:t>
            </a:r>
            <a:r>
              <a:rPr lang="en-GB" sz="800" dirty="0" smtClean="0">
                <a:solidFill>
                  <a:srgbClr val="000000"/>
                </a:solidFill>
              </a:rPr>
              <a:t>MO’s License or application to be provided </a:t>
            </a:r>
          </a:p>
          <a:p>
            <a:pPr algn="l">
              <a:defRPr/>
            </a:pPr>
            <a:r>
              <a:rPr lang="en-GB" sz="800" dirty="0">
                <a:solidFill>
                  <a:srgbClr val="000000"/>
                </a:solidFill>
              </a:rPr>
              <a:t> </a:t>
            </a:r>
            <a:r>
              <a:rPr lang="en-GB" sz="800" dirty="0" smtClean="0">
                <a:solidFill>
                  <a:srgbClr val="000000"/>
                </a:solidFill>
              </a:rPr>
              <a:t>       if required</a:t>
            </a:r>
            <a:endParaRPr lang="en-GB" sz="800" dirty="0">
              <a:solidFill>
                <a:srgbClr val="000000"/>
              </a:solidFill>
            </a:endParaRPr>
          </a:p>
          <a:p>
            <a:pPr marL="171450" indent="-171450" algn="l">
              <a:buBlip>
                <a:blip r:embed="rId3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Valid ASTs to be provided in all cases</a:t>
            </a:r>
          </a:p>
          <a:p>
            <a:pPr algn="l"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</a:t>
            </a:r>
            <a:r>
              <a:rPr lang="en-GB" sz="800" dirty="0" smtClean="0">
                <a:solidFill>
                  <a:srgbClr val="000000"/>
                </a:solidFill>
              </a:rPr>
              <a:t>HMO’s must see all Tenants agreements </a:t>
            </a:r>
          </a:p>
          <a:p>
            <a:pPr algn="l">
              <a:defRPr/>
            </a:pPr>
            <a:r>
              <a:rPr lang="en-GB" sz="800" dirty="0">
                <a:solidFill>
                  <a:srgbClr val="000000"/>
                </a:solidFill>
              </a:rPr>
              <a:t> </a:t>
            </a:r>
            <a:r>
              <a:rPr lang="en-GB" sz="800" dirty="0" smtClean="0">
                <a:solidFill>
                  <a:srgbClr val="000000"/>
                </a:solidFill>
              </a:rPr>
              <a:t>       and License if needed.</a:t>
            </a:r>
          </a:p>
          <a:p>
            <a:pPr algn="l">
              <a:defRPr/>
            </a:pPr>
            <a:r>
              <a:rPr lang="en-GB" sz="800" dirty="0">
                <a:solidFill>
                  <a:srgbClr val="000000"/>
                </a:solidFill>
              </a:rPr>
              <a:t> </a:t>
            </a:r>
            <a:r>
              <a:rPr lang="en-GB" sz="800" dirty="0" smtClean="0">
                <a:solidFill>
                  <a:srgbClr val="000000"/>
                </a:solidFill>
              </a:rPr>
              <a:t>       Deposits must be in approved government schemes</a:t>
            </a:r>
            <a:endParaRPr lang="en-GB" sz="800" dirty="0">
              <a:solidFill>
                <a:srgbClr val="000000"/>
              </a:solidFill>
            </a:endParaRPr>
          </a:p>
          <a:p>
            <a:pPr marL="171450" lvl="0" indent="-171450" algn="l">
              <a:buBlip>
                <a:blip r:embed="rId3"/>
              </a:buBlip>
              <a:defRPr/>
            </a:pPr>
            <a:r>
              <a:rPr lang="en-GB" sz="1000" dirty="0" smtClean="0">
                <a:solidFill>
                  <a:srgbClr val="00B0F0"/>
                </a:solidFill>
              </a:rPr>
              <a:t>Current buildings insurance policy to be</a:t>
            </a:r>
          </a:p>
          <a:p>
            <a:pPr lvl="0" algn="l">
              <a:defRPr/>
            </a:pPr>
            <a:r>
              <a:rPr lang="en-GB" sz="1000" dirty="0">
                <a:solidFill>
                  <a:srgbClr val="00B0F0"/>
                </a:solidFill>
              </a:rPr>
              <a:t> </a:t>
            </a:r>
            <a:r>
              <a:rPr lang="en-GB" sz="1000" dirty="0" smtClean="0">
                <a:solidFill>
                  <a:srgbClr val="00B0F0"/>
                </a:solidFill>
              </a:rPr>
              <a:t>     provided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8985448" y="6669360"/>
            <a:ext cx="8953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Page 5 of 5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60512" y="361047"/>
            <a:ext cx="9145016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Summary Guidelines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25202" y="6673850"/>
            <a:ext cx="89535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rgbClr val="6699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V.8 August 2021</a:t>
            </a: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60648"/>
            <a:ext cx="2232248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5220</TotalTime>
  <Words>1608</Words>
  <Application>Microsoft Office PowerPoint</Application>
  <PresentationFormat>A4 Paper (210x297 mm)</PresentationFormat>
  <Paragraphs>341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Central Trust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target.test</dc:creator>
  <cp:lastModifiedBy>Julie.Meehan</cp:lastModifiedBy>
  <cp:revision>473</cp:revision>
  <cp:lastPrinted>2021-08-31T16:25:30Z</cp:lastPrinted>
  <dcterms:created xsi:type="dcterms:W3CDTF">2012-02-02T11:39:59Z</dcterms:created>
  <dcterms:modified xsi:type="dcterms:W3CDTF">2021-09-06T12:35:34Z</dcterms:modified>
</cp:coreProperties>
</file>